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1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60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55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3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5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0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3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4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38BB-4BD0-4E47-8B95-9CD989B3202F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4C69-9DB1-4AB7-AC27-439400A126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33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13627" y="2021453"/>
            <a:ext cx="2175177" cy="460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Develop SIP with Provider and agree outcomes and timescale required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49607" y="4098148"/>
            <a:ext cx="2175177" cy="12762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CPQM to discuss with Officer. </a:t>
            </a:r>
          </a:p>
          <a:p>
            <a:pPr algn="ctr"/>
            <a:endParaRPr lang="en-GB" sz="800"/>
          </a:p>
          <a:p>
            <a:pPr algn="ctr"/>
            <a:r>
              <a:rPr lang="en-GB" sz="800"/>
              <a:t>Officer  to produce Remedial Action Plan to be issued by CPQM.  Provider meeting to clarify process. </a:t>
            </a:r>
            <a:endParaRPr lang="en-GB" sz="800" dirty="0"/>
          </a:p>
        </p:txBody>
      </p:sp>
      <p:sp>
        <p:nvSpPr>
          <p:cNvPr id="40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27895" y="2666470"/>
            <a:ext cx="2175178" cy="522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Monitor provider performance against SIP (including review of timeframes and issues in meeting deadlines with provider)</a:t>
            </a:r>
            <a:endParaRPr lang="en-GB" sz="800" dirty="0"/>
          </a:p>
        </p:txBody>
      </p:sp>
      <p:sp>
        <p:nvSpPr>
          <p:cNvPr id="43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34289" y="3410952"/>
            <a:ext cx="2175178" cy="5181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/>
              <a:t>Where issues pose a risk to people or where a SIP continues to be unsatisfactorily met, raise a pre-suspension planner to CPQM</a:t>
            </a:r>
          </a:p>
          <a:p>
            <a:pPr algn="ctr"/>
            <a:endParaRPr lang="en-GB" sz="800" dirty="0"/>
          </a:p>
        </p:txBody>
      </p:sp>
      <p:sp>
        <p:nvSpPr>
          <p:cNvPr id="49" name="Rounded Rectangle 48"/>
          <p:cNvSpPr/>
          <p:nvPr/>
        </p:nvSpPr>
        <p:spPr>
          <a:xfrm>
            <a:off x="163399" y="4251361"/>
            <a:ext cx="304145" cy="3409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4130688"/>
            <a:ext cx="1828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800" dirty="0"/>
              <a:t>Activity/key stage led by Head of Service (</a:t>
            </a:r>
            <a:r>
              <a:rPr lang="en-GB" sz="800" dirty="0" err="1"/>
              <a:t>HoS</a:t>
            </a:r>
            <a:r>
              <a:rPr lang="en-GB" sz="800" dirty="0"/>
              <a:t>) 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64299" y="3796908"/>
            <a:ext cx="303245" cy="3012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7" name="Rectangle 16"/>
          <p:cNvSpPr/>
          <p:nvPr/>
        </p:nvSpPr>
        <p:spPr>
          <a:xfrm>
            <a:off x="453236" y="3783144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Activity/key stage led by Contract Performance and Quality Manager (CPQM</a:t>
            </a:r>
            <a:r>
              <a:rPr lang="en-GB" sz="800" dirty="0" smtClean="0"/>
              <a:t>)</a:t>
            </a:r>
            <a:endParaRPr lang="en-GB" sz="800" dirty="0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165112" y="3273281"/>
            <a:ext cx="302969" cy="3469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9" name="Rectangle 18"/>
          <p:cNvSpPr/>
          <p:nvPr/>
        </p:nvSpPr>
        <p:spPr>
          <a:xfrm>
            <a:off x="467543" y="3269355"/>
            <a:ext cx="1853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Activity/key stage led by Contract Performance and Quality Officer (CPQO)</a:t>
            </a:r>
          </a:p>
          <a:p>
            <a:endParaRPr lang="en-GB" sz="800" dirty="0"/>
          </a:p>
        </p:txBody>
      </p:sp>
      <p:sp>
        <p:nvSpPr>
          <p:cNvPr id="23" name="Rectangle 22"/>
          <p:cNvSpPr/>
          <p:nvPr/>
        </p:nvSpPr>
        <p:spPr>
          <a:xfrm>
            <a:off x="35534" y="2793406"/>
            <a:ext cx="86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Legend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601216" y="2518679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615484" y="3263161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622927" y="3947528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82">
            <a:extLst>
              <a:ext uri="{FF2B5EF4-FFF2-40B4-BE49-F238E27FC236}">
                <a16:creationId xmlns:a16="http://schemas.microsoft.com/office/drawing/2014/main" xmlns="" id="{9F59B2F1-7A97-4BD4-BEA9-A3BFEC08C6A7}"/>
              </a:ext>
            </a:extLst>
          </p:cNvPr>
          <p:cNvSpPr/>
          <p:nvPr/>
        </p:nvSpPr>
        <p:spPr>
          <a:xfrm>
            <a:off x="4161708" y="1511881"/>
            <a:ext cx="474243" cy="2265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en-GB" sz="731" b="1" dirty="0">
                <a:solidFill>
                  <a:schemeClr val="accent1"/>
                </a:solidFill>
              </a:rPr>
              <a:t>START </a:t>
            </a:r>
          </a:p>
        </p:txBody>
      </p:sp>
      <p:pic>
        <p:nvPicPr>
          <p:cNvPr id="70" name="Graphic 38" descr="Downloa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91244" y="1485960"/>
            <a:ext cx="307732" cy="307732"/>
          </a:xfrm>
          <a:prstGeom prst="round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399" y="188640"/>
            <a:ext cx="8945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Appendix </a:t>
            </a:r>
            <a:r>
              <a:rPr lang="en-GB" b="1" dirty="0" smtClean="0"/>
              <a:t>19. </a:t>
            </a:r>
            <a:r>
              <a:rPr lang="en-GB" b="1" dirty="0"/>
              <a:t>CP&amp;QT Service Improvement (SIP) &amp; Remedial Action Plan (RAP) Flowchart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71959" y="943908"/>
            <a:ext cx="345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Service Improvement Plan Process </a:t>
            </a:r>
          </a:p>
        </p:txBody>
      </p:sp>
    </p:spTree>
    <p:extLst>
      <p:ext uri="{BB962C8B-B14F-4D97-AF65-F5344CB8AC3E}">
        <p14:creationId xmlns:p14="http://schemas.microsoft.com/office/powerpoint/2010/main" val="32556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62413" y="865552"/>
            <a:ext cx="2162372" cy="460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Develop Remedial Action Plan (RAP) if a provider cannot satisfy a service outcome or Service Improvement Plan</a:t>
            </a:r>
            <a:endParaRPr lang="en-GB" sz="800" dirty="0"/>
          </a:p>
        </p:txBody>
      </p:sp>
      <p:sp>
        <p:nvSpPr>
          <p:cNvPr id="33" name="Rounded Rectangle 32"/>
          <p:cNvSpPr/>
          <p:nvPr/>
        </p:nvSpPr>
        <p:spPr>
          <a:xfrm>
            <a:off x="3537520" y="3501423"/>
            <a:ext cx="2175177" cy="505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CPQM to consider and submit pre-suspension/ termination template to </a:t>
            </a:r>
            <a:r>
              <a:rPr lang="en-GB" sz="800" dirty="0" err="1">
                <a:solidFill>
                  <a:schemeClr val="tx1"/>
                </a:solidFill>
              </a:rPr>
              <a:t>HoS</a:t>
            </a:r>
            <a:r>
              <a:rPr lang="en-GB" sz="800" dirty="0">
                <a:solidFill>
                  <a:schemeClr val="tx1"/>
                </a:solidFill>
              </a:rPr>
              <a:t>/ DMT</a:t>
            </a:r>
          </a:p>
          <a:p>
            <a:pPr algn="ctr"/>
            <a:endParaRPr lang="en-GB" sz="800" dirty="0"/>
          </a:p>
        </p:txBody>
      </p:sp>
      <p:sp>
        <p:nvSpPr>
          <p:cNvPr id="42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49608" y="2757301"/>
            <a:ext cx="2175178" cy="5783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Where issues pose a risk to people or where a RAP continues to be unsatisfactorily met, consider options with CPQM. Raise pre-suspension template.</a:t>
            </a:r>
            <a:endParaRPr lang="en-GB" sz="800" dirty="0"/>
          </a:p>
        </p:txBody>
      </p:sp>
      <p:sp>
        <p:nvSpPr>
          <p:cNvPr id="43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3562413" y="2148125"/>
            <a:ext cx="2175178" cy="461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Monitor provider performance against RAP (including review of timeframes and issues in meeting deadlines with provider)</a:t>
            </a:r>
            <a:endParaRPr lang="en-GB" sz="800" dirty="0"/>
          </a:p>
        </p:txBody>
      </p:sp>
      <p:sp>
        <p:nvSpPr>
          <p:cNvPr id="49" name="Rounded Rectangle 48"/>
          <p:cNvSpPr/>
          <p:nvPr/>
        </p:nvSpPr>
        <p:spPr>
          <a:xfrm>
            <a:off x="163399" y="4251361"/>
            <a:ext cx="304145" cy="3409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4130688"/>
            <a:ext cx="1828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800" dirty="0"/>
              <a:t>Activity/key stage led by Head of Service (</a:t>
            </a:r>
            <a:r>
              <a:rPr lang="en-GB" sz="800" dirty="0" err="1"/>
              <a:t>HoS</a:t>
            </a:r>
            <a:r>
              <a:rPr lang="en-GB" sz="800" dirty="0"/>
              <a:t>) 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64299" y="3796908"/>
            <a:ext cx="303245" cy="3012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7" name="Rectangle 16"/>
          <p:cNvSpPr/>
          <p:nvPr/>
        </p:nvSpPr>
        <p:spPr>
          <a:xfrm>
            <a:off x="467544" y="3636483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800" dirty="0"/>
              <a:t>Activity/key stage led by Contract Performance and Quality Officer (CPQO)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xmlns="" id="{514C1130-6645-4EC9-AC8F-5F5DFA41077B}"/>
              </a:ext>
            </a:extLst>
          </p:cNvPr>
          <p:cNvSpPr/>
          <p:nvPr/>
        </p:nvSpPr>
        <p:spPr>
          <a:xfrm>
            <a:off x="165112" y="3273281"/>
            <a:ext cx="302969" cy="3469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9" name="Rectangle 18"/>
          <p:cNvSpPr/>
          <p:nvPr/>
        </p:nvSpPr>
        <p:spPr>
          <a:xfrm>
            <a:off x="467544" y="3123785"/>
            <a:ext cx="1853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800" dirty="0"/>
              <a:t>Activity/key stage led by Contract Performance and Quality Manager (CPQM)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396552" y="-287239"/>
            <a:ext cx="9828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b="1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534" y="2793406"/>
            <a:ext cx="86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Legend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615484" y="1342440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615484" y="2000334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625109" y="2609510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625109" y="3335636"/>
            <a:ext cx="0" cy="147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82">
            <a:extLst>
              <a:ext uri="{FF2B5EF4-FFF2-40B4-BE49-F238E27FC236}">
                <a16:creationId xmlns:a16="http://schemas.microsoft.com/office/drawing/2014/main" xmlns="" id="{9F59B2F1-7A97-4BD4-BEA9-A3BFEC08C6A7}"/>
              </a:ext>
            </a:extLst>
          </p:cNvPr>
          <p:cNvSpPr/>
          <p:nvPr/>
        </p:nvSpPr>
        <p:spPr>
          <a:xfrm>
            <a:off x="4162954" y="455804"/>
            <a:ext cx="474243" cy="2265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en-GB" sz="731" b="1" dirty="0">
                <a:solidFill>
                  <a:schemeClr val="accent1"/>
                </a:solidFill>
              </a:rPr>
              <a:t>START </a:t>
            </a:r>
          </a:p>
        </p:txBody>
      </p:sp>
      <p:pic>
        <p:nvPicPr>
          <p:cNvPr id="70" name="Graphic 38" descr="Downloa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62199" y="423252"/>
            <a:ext cx="307732" cy="307732"/>
          </a:xfrm>
          <a:prstGeom prst="round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55715" y="39584"/>
            <a:ext cx="2988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Remedial Action Plan Process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562413" y="1488132"/>
            <a:ext cx="2199269" cy="505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Issue RAP to Provider</a:t>
            </a:r>
            <a:endParaRPr lang="en-GB" sz="800" dirty="0"/>
          </a:p>
        </p:txBody>
      </p:sp>
      <p:sp>
        <p:nvSpPr>
          <p:cNvPr id="30" name="Rounded Rectangle 29"/>
          <p:cNvSpPr/>
          <p:nvPr/>
        </p:nvSpPr>
        <p:spPr>
          <a:xfrm>
            <a:off x="6545017" y="4421857"/>
            <a:ext cx="2129027" cy="505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Suspend service</a:t>
            </a:r>
            <a:endParaRPr lang="en-GB" sz="800" dirty="0"/>
          </a:p>
        </p:txBody>
      </p:sp>
      <p:sp>
        <p:nvSpPr>
          <p:cNvPr id="31" name="Rounded Rectangle 30"/>
          <p:cNvSpPr/>
          <p:nvPr/>
        </p:nvSpPr>
        <p:spPr>
          <a:xfrm>
            <a:off x="6550054" y="5089695"/>
            <a:ext cx="2118952" cy="505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/>
              <a:t>Decommission service</a:t>
            </a:r>
            <a:endParaRPr lang="en-GB" sz="800" dirty="0"/>
          </a:p>
        </p:txBody>
      </p:sp>
      <p:sp>
        <p:nvSpPr>
          <p:cNvPr id="34" name="Rounded Rectangle 33"/>
          <p:cNvSpPr/>
          <p:nvPr/>
        </p:nvSpPr>
        <p:spPr>
          <a:xfrm>
            <a:off x="6516216" y="3754019"/>
            <a:ext cx="2157828" cy="5051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HoS/ DMT to confirm action/s to undertake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1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265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Parker</dc:creator>
  <cp:lastModifiedBy>Bottomley Neil</cp:lastModifiedBy>
  <cp:revision>75</cp:revision>
  <cp:lastPrinted>2018-11-22T15:49:38Z</cp:lastPrinted>
  <dcterms:created xsi:type="dcterms:W3CDTF">2018-09-10T15:43:47Z</dcterms:created>
  <dcterms:modified xsi:type="dcterms:W3CDTF">2021-02-08T12:09:11Z</dcterms:modified>
</cp:coreProperties>
</file>